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4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7E26"/>
    <a:srgbClr val="E7903D"/>
    <a:srgbClr val="1B8F83"/>
    <a:srgbClr val="AB218E"/>
    <a:srgbClr val="900078"/>
    <a:srgbClr val="86126A"/>
    <a:srgbClr val="B80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9" autoAdjust="0"/>
    <p:restoredTop sz="99504" autoAdjust="0"/>
  </p:normalViewPr>
  <p:slideViewPr>
    <p:cSldViewPr snapToGrid="0" snapToObjects="1">
      <p:cViewPr varScale="1">
        <p:scale>
          <a:sx n="113" d="100"/>
          <a:sy n="113" d="100"/>
        </p:scale>
        <p:origin x="169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9F614-F0F9-4B2E-90A9-4500AF8991F1}" type="datetimeFigureOut">
              <a:rPr lang="en-GB" smtClean="0"/>
              <a:pPr/>
              <a:t>28/01/2015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00D63-45C5-46AC-AB90-BCC10141F3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05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0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0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4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7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5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9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DBEF-7CDF-D84E-9880-E2EB2999830B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6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/>
            <a:r>
              <a:rPr lang="en-US" sz="3000" b="1" dirty="0" smtClean="0">
                <a:solidFill>
                  <a:srgbClr val="E37E26"/>
                </a:solidFill>
              </a:rPr>
              <a:t>Structure</a:t>
            </a:r>
            <a:endParaRPr lang="en-US" sz="3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9129" y="6210193"/>
            <a:ext cx="8011620" cy="338554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cs typeface="Calibri (Body)"/>
              </a:rPr>
              <a:t>©Joe Gough /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cs typeface="Calibri (Body)"/>
              </a:rPr>
              <a:t>Shutterstock.com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cs typeface="Calibri (Body)"/>
              </a:rPr>
              <a:t>; ©Simon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cs typeface="Calibri (Body)"/>
              </a:rPr>
              <a:t>Battersby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cs typeface="Calibri (Body)"/>
              </a:rPr>
              <a:t> / Getty Images; ©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cs typeface="Calibri (Body)"/>
              </a:rPr>
              <a:t>Jezper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cs typeface="Calibri (Body)"/>
              </a:rPr>
              <a:t> /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cs typeface="Calibri (Body)"/>
              </a:rPr>
              <a:t>Shutterstock.com</a:t>
            </a:r>
            <a:endParaRPr lang="en-GB" sz="800" dirty="0">
              <a:solidFill>
                <a:schemeClr val="bg1">
                  <a:lumMod val="50000"/>
                </a:schemeClr>
              </a:solidFill>
              <a:cs typeface="Calibri (Body)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59" y="1359218"/>
            <a:ext cx="3276600" cy="2190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59" y="3764698"/>
            <a:ext cx="3276600" cy="2314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539" y="2312135"/>
            <a:ext cx="32385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US" sz="2800" dirty="0"/>
              <a:t>She buried John in the woods, wrapped in his coat. After what he tried to do, she didn’t owe him more.</a:t>
            </a:r>
            <a:r>
              <a:rPr lang="en-US" sz="2800" dirty="0" smtClean="0"/>
              <a:t> 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What if the police had decided it wasn’t self-</a:t>
            </a:r>
            <a:r>
              <a:rPr lang="en-US" sz="2800" dirty="0" err="1"/>
              <a:t>defence</a:t>
            </a:r>
            <a:r>
              <a:rPr lang="en-US" sz="2800" dirty="0" smtClean="0"/>
              <a:t>?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The next morning, after her third shower, her phone rang. </a:t>
            </a:r>
            <a:r>
              <a:rPr lang="en-US" sz="2800" dirty="0" smtClean="0"/>
              <a:t>A </a:t>
            </a:r>
            <a:r>
              <a:rPr lang="en-US" sz="2800" dirty="0"/>
              <a:t>smiling picture and a name on the screen</a:t>
            </a:r>
            <a:r>
              <a:rPr lang="en-US" sz="2800" dirty="0" smtClean="0"/>
              <a:t>: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‘John’.</a:t>
            </a:r>
            <a:r>
              <a:rPr lang="en-GB" sz="2800" dirty="0"/>
              <a:t> 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1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1">
            <a:noAutofit/>
          </a:bodyPr>
          <a:lstStyle/>
          <a:p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1650393" y="1840210"/>
            <a:ext cx="5843214" cy="3177580"/>
            <a:chOff x="1419225" y="1808202"/>
            <a:chExt cx="5843214" cy="3177580"/>
          </a:xfrm>
        </p:grpSpPr>
        <p:sp>
          <p:nvSpPr>
            <p:cNvPr id="7" name="Freeform 6"/>
            <p:cNvSpPr/>
            <p:nvPr/>
          </p:nvSpPr>
          <p:spPr>
            <a:xfrm>
              <a:off x="1498600" y="2286000"/>
              <a:ext cx="4565650" cy="2355850"/>
            </a:xfrm>
            <a:custGeom>
              <a:avLst/>
              <a:gdLst>
                <a:gd name="connsiteX0" fmla="*/ 0 w 4565650"/>
                <a:gd name="connsiteY0" fmla="*/ 2355850 h 2355850"/>
                <a:gd name="connsiteX1" fmla="*/ 2006600 w 4565650"/>
                <a:gd name="connsiteY1" fmla="*/ 2349500 h 2355850"/>
                <a:gd name="connsiteX2" fmla="*/ 3270250 w 4565650"/>
                <a:gd name="connsiteY2" fmla="*/ 0 h 2355850"/>
                <a:gd name="connsiteX3" fmla="*/ 4565650 w 4565650"/>
                <a:gd name="connsiteY3" fmla="*/ 2343150 h 23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5650" h="2355850">
                  <a:moveTo>
                    <a:pt x="0" y="2355850"/>
                  </a:moveTo>
                  <a:lnTo>
                    <a:pt x="2006600" y="2349500"/>
                  </a:lnTo>
                  <a:lnTo>
                    <a:pt x="3270250" y="0"/>
                  </a:lnTo>
                  <a:lnTo>
                    <a:pt x="4565650" y="2343150"/>
                  </a:ln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419225" y="4521200"/>
              <a:ext cx="158750" cy="215900"/>
            </a:xfrm>
            <a:prstGeom prst="ellipse">
              <a:avLst/>
            </a:prstGeom>
            <a:solidFill>
              <a:srgbClr val="E37E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3422650" y="4521200"/>
              <a:ext cx="158750" cy="215900"/>
            </a:xfrm>
            <a:prstGeom prst="ellipse">
              <a:avLst/>
            </a:prstGeom>
            <a:solidFill>
              <a:srgbClr val="E37E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3816350" y="3778250"/>
              <a:ext cx="158750" cy="215900"/>
            </a:xfrm>
            <a:prstGeom prst="ellipse">
              <a:avLst/>
            </a:prstGeom>
            <a:solidFill>
              <a:srgbClr val="E37E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4692650" y="2178050"/>
              <a:ext cx="158750" cy="215900"/>
            </a:xfrm>
            <a:prstGeom prst="ellipse">
              <a:avLst/>
            </a:prstGeom>
            <a:solidFill>
              <a:srgbClr val="E37E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4927600" y="2609850"/>
              <a:ext cx="158750" cy="215900"/>
            </a:xfrm>
            <a:prstGeom prst="ellipse">
              <a:avLst/>
            </a:prstGeom>
            <a:solidFill>
              <a:srgbClr val="E37E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5984875" y="4521200"/>
              <a:ext cx="158750" cy="215900"/>
            </a:xfrm>
            <a:prstGeom prst="ellipse">
              <a:avLst/>
            </a:prstGeom>
            <a:solidFill>
              <a:srgbClr val="E37E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3632200" y="4641850"/>
              <a:ext cx="41275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4394202" y="1808202"/>
              <a:ext cx="7873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mtClean="0"/>
                <a:t>climax</a:t>
              </a:r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86347" y="2474952"/>
              <a:ext cx="13865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falling action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24575" y="4419084"/>
              <a:ext cx="11378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resolution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009209" y="4412734"/>
              <a:ext cx="17641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transformation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5541628" y="4641850"/>
              <a:ext cx="41275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2561689" y="3637518"/>
              <a:ext cx="1323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rising action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96323" y="4093686"/>
              <a:ext cx="16850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inciting incident</a:t>
              </a: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533525" y="4616450"/>
              <a:ext cx="13502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introduction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624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0">
            <a:noAutofit/>
          </a:bodyPr>
          <a:lstStyle/>
          <a:p>
            <a:pPr marL="342900" lvl="0" indent="-342900">
              <a:buFont typeface="Arial"/>
              <a:buChar char="•"/>
            </a:pPr>
            <a:r>
              <a:rPr lang="en-GB" sz="2800" dirty="0"/>
              <a:t>Rebellious and disobedient young male</a:t>
            </a:r>
          </a:p>
          <a:p>
            <a:pPr marL="342900" lvl="0" indent="-342900">
              <a:buFont typeface="Arial"/>
              <a:buChar char="•"/>
            </a:pPr>
            <a:r>
              <a:rPr lang="en-GB" sz="2800" dirty="0"/>
              <a:t>Warned by caring mother to stay away from a dangerous local man who attacked and killed the boy’s father.</a:t>
            </a:r>
          </a:p>
          <a:p>
            <a:pPr marL="342900" lvl="0" indent="-342900">
              <a:buFont typeface="Arial"/>
              <a:buChar char="•"/>
            </a:pPr>
            <a:r>
              <a:rPr lang="en-GB" sz="2800" dirty="0"/>
              <a:t>Young male ignores warning because of greed and arrogance. </a:t>
            </a:r>
          </a:p>
          <a:p>
            <a:pPr marL="342900" lvl="0" indent="-342900">
              <a:buFont typeface="Arial"/>
              <a:buChar char="•"/>
            </a:pPr>
            <a:r>
              <a:rPr lang="en-GB" sz="2800" dirty="0"/>
              <a:t>Is chased and almost killed by local man. </a:t>
            </a:r>
          </a:p>
          <a:p>
            <a:pPr marL="342900" lvl="0" indent="-342900">
              <a:buFont typeface="Arial"/>
              <a:buChar char="•"/>
            </a:pPr>
            <a:r>
              <a:rPr lang="en-GB" sz="2800" dirty="0"/>
              <a:t>Finally escapes unharmed. </a:t>
            </a:r>
          </a:p>
          <a:p>
            <a:pPr marL="342900" lvl="0" indent="-342900">
              <a:buFont typeface="Arial"/>
              <a:buChar char="•"/>
            </a:pPr>
            <a:r>
              <a:rPr lang="en-GB" sz="2800" dirty="0"/>
              <a:t>Learns his lesson and is changed by his experience</a:t>
            </a:r>
            <a:r>
              <a:rPr lang="en-GB" sz="2800" dirty="0" smtClean="0"/>
              <a:t>.</a:t>
            </a: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4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E37E26"/>
                </a:solidFill>
              </a:rPr>
              <a:t>Key </a:t>
            </a:r>
            <a:r>
              <a:rPr lang="en-US" sz="2800" b="1" dirty="0" smtClean="0">
                <a:solidFill>
                  <a:srgbClr val="E37E26"/>
                </a:solidFill>
              </a:rPr>
              <a:t>terms</a:t>
            </a:r>
          </a:p>
          <a:p>
            <a:pPr marL="342900" lvl="0" indent="-342900" algn="ctr">
              <a:spcBef>
                <a:spcPts val="1800"/>
              </a:spcBef>
              <a:defRPr/>
            </a:pPr>
            <a:r>
              <a:rPr lang="en-US" sz="2800" dirty="0" smtClean="0"/>
              <a:t>chronological</a:t>
            </a:r>
            <a:endParaRPr lang="en-US" sz="2800" dirty="0"/>
          </a:p>
          <a:p>
            <a:pPr marL="342900" lvl="0" indent="-342900" algn="ctr">
              <a:spcBef>
                <a:spcPts val="600"/>
              </a:spcBef>
              <a:defRPr/>
            </a:pPr>
            <a:r>
              <a:rPr lang="en-US" sz="2800" dirty="0" smtClean="0"/>
              <a:t>flashback</a:t>
            </a: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823" y="420935"/>
            <a:ext cx="829321" cy="45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156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(Body)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darragh</dc:creator>
  <cp:lastModifiedBy>Baxter, Hamish</cp:lastModifiedBy>
  <cp:revision>125</cp:revision>
  <dcterms:created xsi:type="dcterms:W3CDTF">2015-01-14T11:00:06Z</dcterms:created>
  <dcterms:modified xsi:type="dcterms:W3CDTF">2015-01-28T17:38:25Z</dcterms:modified>
</cp:coreProperties>
</file>